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Fira Sans Extra Condense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22" Type="http://schemas.openxmlformats.org/officeDocument/2006/relationships/font" Target="fonts/FiraSansExtraCondensed-regular.fntdata"/><Relationship Id="rId21" Type="http://schemas.openxmlformats.org/officeDocument/2006/relationships/font" Target="fonts/SourceCodePro-boldItalic.fntdata"/><Relationship Id="rId24" Type="http://schemas.openxmlformats.org/officeDocument/2006/relationships/font" Target="fonts/FiraSansExtraCondensed-italic.fntdata"/><Relationship Id="rId23" Type="http://schemas.openxmlformats.org/officeDocument/2006/relationships/font" Target="fonts/FiraSansExtraCondense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FiraSansExtraCondense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SourceCodePro-bold.fntdata"/><Relationship Id="rId18" Type="http://schemas.openxmlformats.org/officeDocument/2006/relationships/font" Target="fonts/SourceCodePro-regular.fntdata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94002841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94002841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7cf5eb24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7cf5eb24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7940028416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7940028416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94002841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94002841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94002841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794002841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94002841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794002841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94002841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94002841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94002841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94002841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940028416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94002841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94002841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794002841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7940028416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7940028416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71325" y="3352200"/>
            <a:ext cx="4767900" cy="16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u="none"/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171325" y="1092425"/>
            <a:ext cx="4767900" cy="2114400"/>
          </a:xfrm>
          <a:prstGeom prst="roundRect">
            <a:avLst>
              <a:gd fmla="val 16667" name="adj"/>
            </a:avLst>
          </a:prstGeom>
          <a:solidFill>
            <a:srgbClr val="70A5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318025" y="1651650"/>
            <a:ext cx="4474500" cy="129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solas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u="none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1371600" y="1382275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7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i="0" sz="2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1" i="0" sz="1800" u="sng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0974" y="142492"/>
            <a:ext cx="1373847" cy="34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34815" y="147191"/>
            <a:ext cx="1976081" cy="338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0398" l="0" r="0" t="20457"/>
          <a:stretch/>
        </p:blipFill>
        <p:spPr>
          <a:xfrm>
            <a:off x="7321300" y="0"/>
            <a:ext cx="1770674" cy="5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0" y="864394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b="0" i="0" lang="e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4"/>
    <p:sldLayoutId id="2147483660" r:id="rId5"/>
    <p:sldLayoutId id="2147483661" r:id="rId6"/>
    <p:sldLayoutId id="2147483662" r:id="rId7"/>
    <p:sldLayoutId id="214748366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162050" y="3307275"/>
            <a:ext cx="4767900" cy="189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s"/>
              <a:t>Daniel Valle Millares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(Bioinformatics Platform - CIBERINFEC)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BU-ISCIII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29-04 de octubre de 2025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1ª edición</a:t>
            </a:r>
            <a:endParaRPr/>
          </a:p>
        </p:txBody>
      </p:sp>
      <p:sp>
        <p:nvSpPr>
          <p:cNvPr id="88" name="Google Shape;88;p19"/>
          <p:cNvSpPr txBox="1"/>
          <p:nvPr>
            <p:ph type="title"/>
          </p:nvPr>
        </p:nvSpPr>
        <p:spPr>
          <a:xfrm>
            <a:off x="344550" y="1294175"/>
            <a:ext cx="4372800" cy="5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Building a reliable and reproducible scientific workflow using </a:t>
            </a:r>
            <a:r>
              <a:rPr lang="es" sz="2800" u="sng"/>
              <a:t>Nextflow</a:t>
            </a:r>
            <a:endParaRPr sz="2800" u="sng"/>
          </a:p>
        </p:txBody>
      </p:sp>
      <p:sp>
        <p:nvSpPr>
          <p:cNvPr id="89" name="Google Shape;89;p19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</p:spPr>
      </p:sp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0" y="14875"/>
            <a:ext cx="40004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sz="3000"/>
              <a:t>Questions?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9" title="cat-compu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25" y="1655850"/>
            <a:ext cx="3181700" cy="3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>
            <p:ph type="title"/>
          </p:nvPr>
        </p:nvSpPr>
        <p:spPr>
          <a:xfrm>
            <a:off x="3937575" y="2508800"/>
            <a:ext cx="4865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HANDS</a:t>
            </a:r>
            <a:r>
              <a:rPr b="1" lang="es" sz="5900"/>
              <a:t>-ON</a:t>
            </a:r>
            <a:endParaRPr b="1" sz="5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Index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Scripting on the cluster — Slurm: sbatch &amp; job arrays</a:t>
            </a:r>
            <a:endParaRPr sz="15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Parallelization on our cluster — OpenMP vs MPI (when to use each)</a:t>
            </a:r>
            <a:endParaRPr sz="16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From scripts to workflows — building a reproducible pipeline (Nextflow preview)</a:t>
            </a:r>
            <a:endParaRPr b="1" sz="19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Wrap-up &amp; Q&amp;A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02" name="Google Shape;102;p21"/>
          <p:cNvSpPr/>
          <p:nvPr/>
        </p:nvSpPr>
        <p:spPr>
          <a:xfrm>
            <a:off x="3025079" y="315318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3" name="Google Shape;103;p21"/>
          <p:cNvSpPr txBox="1"/>
          <p:nvPr/>
        </p:nvSpPr>
        <p:spPr>
          <a:xfrm>
            <a:off x="2748094" y="4344791"/>
            <a:ext cx="16929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Scalability for Massive Data Analysis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" name="Google Shape;104;p21"/>
          <p:cNvSpPr/>
          <p:nvPr/>
        </p:nvSpPr>
        <p:spPr>
          <a:xfrm>
            <a:off x="7195629" y="3138402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5" name="Google Shape;105;p21"/>
          <p:cNvSpPr txBox="1"/>
          <p:nvPr/>
        </p:nvSpPr>
        <p:spPr>
          <a:xfrm>
            <a:off x="7135949" y="4374886"/>
            <a:ext cx="13491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Reproducibility Across Platforms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6" name="Google Shape;106;p21"/>
          <p:cNvSpPr/>
          <p:nvPr/>
        </p:nvSpPr>
        <p:spPr>
          <a:xfrm>
            <a:off x="5007787" y="313840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4793838" y="4338644"/>
            <a:ext cx="1610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Automation 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&amp; 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Modularity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835499" y="320498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708602" y="4344805"/>
            <a:ext cx="13491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Domain Specific Language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3">
            <a:alphaModFix/>
          </a:blip>
          <a:srcRect b="19559" l="29052" r="4949" t="12735"/>
          <a:stretch/>
        </p:blipFill>
        <p:spPr>
          <a:xfrm>
            <a:off x="940685" y="3445332"/>
            <a:ext cx="928668" cy="57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767" y="3298967"/>
            <a:ext cx="759646" cy="759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4656" y="3204986"/>
            <a:ext cx="947601" cy="94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95621" y="3109254"/>
            <a:ext cx="1139036" cy="1139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7">
            <a:alphaModFix/>
          </a:blip>
          <a:srcRect b="30455" l="0" r="0" t="25380"/>
          <a:stretch/>
        </p:blipFill>
        <p:spPr>
          <a:xfrm>
            <a:off x="1739025" y="1463200"/>
            <a:ext cx="5551776" cy="122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Nextflow?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Scripts       →  OK for one step.</a:t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Workflows  →  connect many steps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Nextflow adds a thin abstraction layer: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s"/>
              <a:t>You</a:t>
            </a:r>
            <a:r>
              <a:rPr lang="es"/>
              <a:t>: describe the pipeline and dataflow  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s"/>
              <a:t>Nextflow</a:t>
            </a:r>
            <a:r>
              <a:rPr lang="es"/>
              <a:t>: handles SLURM job configuration and submission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Benefits: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Not need to worry about: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Deploy slurm jobs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Parallelism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Resume tasks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Portability: minimum configuration to use your workflow in a laptop, HPC, Cloud…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Reproducibility (containers, safe resume, versioning…)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476" y="1815250"/>
            <a:ext cx="3713875" cy="300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600" y="2689775"/>
            <a:ext cx="3713950" cy="167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5161100" y="35267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https://nf-co.re/demo/dev/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 a </a:t>
            </a:r>
            <a:r>
              <a:rPr b="1" lang="es"/>
              <a:t>nextflow.config </a:t>
            </a:r>
            <a:r>
              <a:rPr lang="es"/>
              <a:t>file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913775"/>
            <a:ext cx="8847500" cy="19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 a nextflow.config file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 sbatch script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3850" y="1437626"/>
            <a:ext cx="5085899" cy="353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Monitor execution -- stdOUT</a:t>
            </a:r>
            <a:endParaRPr/>
          </a:p>
        </p:txBody>
      </p:sp>
      <p:sp>
        <p:nvSpPr>
          <p:cNvPr id="149" name="Google Shape;149;p2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825" y="1840275"/>
            <a:ext cx="5029249" cy="301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Monitor execution -- squeue -me</a:t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738" y="2473088"/>
            <a:ext cx="768667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